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84" r:id="rId2"/>
    <p:sldMasterId id="2147483670" r:id="rId3"/>
  </p:sldMasterIdLst>
  <p:notesMasterIdLst>
    <p:notesMasterId r:id="rId15"/>
  </p:notesMasterIdLst>
  <p:sldIdLst>
    <p:sldId id="266" r:id="rId4"/>
    <p:sldId id="297" r:id="rId5"/>
    <p:sldId id="299" r:id="rId6"/>
    <p:sldId id="304" r:id="rId7"/>
    <p:sldId id="301" r:id="rId8"/>
    <p:sldId id="305" r:id="rId9"/>
    <p:sldId id="306" r:id="rId10"/>
    <p:sldId id="302" r:id="rId11"/>
    <p:sldId id="291" r:id="rId12"/>
    <p:sldId id="303" r:id="rId13"/>
    <p:sldId id="282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 Palka" initials="JP" lastIdx="1" clrIdx="0">
    <p:extLst>
      <p:ext uri="{19B8F6BF-5375-455C-9EA6-DF929625EA0E}">
        <p15:presenceInfo xmlns:p15="http://schemas.microsoft.com/office/powerpoint/2012/main" userId="ed34f56accffa3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FA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7"/>
    <p:restoredTop sz="73724" autoAdjust="0"/>
  </p:normalViewPr>
  <p:slideViewPr>
    <p:cSldViewPr snapToGrid="0" snapToObjects="1">
      <p:cViewPr varScale="1">
        <p:scale>
          <a:sx n="74" d="100"/>
          <a:sy n="74" d="100"/>
        </p:scale>
        <p:origin x="3044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0D2D-C9C0-0A43-9CDA-FD1C7392E3E9}" type="datetimeFigureOut">
              <a:rPr lang="de-DE" smtClean="0"/>
              <a:t>16.06.2025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D56D2-8CC5-134D-95EB-4AA507CEEB4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1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08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Positive comments and thoughtful suggestions will help build the case for offering this course again in future years.</a:t>
            </a:r>
          </a:p>
          <a:p>
            <a:endParaRPr lang="en-AU" dirty="0"/>
          </a:p>
          <a:p>
            <a:r>
              <a:rPr lang="en-A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https://lehrevaluation.zhqe.uni-due.de/evasys/online.php?pswd=K58MA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33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Has anyone used content analysis before?</a:t>
            </a:r>
          </a:p>
          <a:p>
            <a:r>
              <a:rPr lang="en-AU" dirty="0"/>
              <a:t>Is anyone interested in using it?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891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96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Quantification: </a:t>
            </a:r>
            <a:r>
              <a:rPr lang="en-AU" sz="1200" dirty="0"/>
              <a:t>categorise words, statistical summarise e.g. % of text devoted to specific topics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Predict or explain data – how often, how many, how likely, 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Large-N: Condense &amp; summarise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 including hundreds of words and phrases are compressed into a few core categories, themes, or ideas</a:t>
            </a:r>
            <a:r>
              <a:rPr lang="en-AU" dirty="0"/>
              <a:t> </a:t>
            </a: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Descriptive: usually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 larger and often more representative samples</a:t>
            </a:r>
            <a:r>
              <a:rPr lang="en-AU" dirty="0"/>
              <a:t> </a:t>
            </a: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r>
              <a:rPr lang="en-AU" dirty="0"/>
              <a:t>Content validity: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representativeness—that the content covered by the data and analysis is representative of the larger domain of interest.</a:t>
            </a:r>
            <a:r>
              <a:rPr lang="en-AU" dirty="0"/>
              <a:t> </a:t>
            </a:r>
          </a:p>
          <a:p>
            <a:r>
              <a:rPr lang="en-AU" dirty="0"/>
              <a:t>Reliability: whether researchers code in the same way, same person consistent results over time and different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Deductive or Inductive - Exploratory: know little about a topic, develop new knowledge,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cause-and-effect relationships.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91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Shortcomings of quantitative approach (quantification simplifies but cannot capture certain meanings):</a:t>
            </a:r>
          </a:p>
          <a:p>
            <a:pPr marL="228600" indent="-228600">
              <a:buAutoNum type="arabicPeriod"/>
            </a:pPr>
            <a:r>
              <a:rPr lang="en-AU" dirty="0"/>
              <a:t>Meaning in texts is not also explicit/manifest (omissions)</a:t>
            </a:r>
          </a:p>
          <a:p>
            <a:pPr marL="228600" indent="-228600">
              <a:buAutoNum type="arabicPeriod"/>
            </a:pPr>
            <a:r>
              <a:rPr lang="en-AU" dirty="0"/>
              <a:t>is often complex, contextual &amp; needs to be holistically interpreted</a:t>
            </a:r>
          </a:p>
          <a:p>
            <a:pPr marL="228600" indent="-228600">
              <a:buAutoNum type="arabicPeriod"/>
            </a:pPr>
            <a:r>
              <a:rPr lang="en-AU" dirty="0"/>
              <a:t>meaningful content may only appear once but still be significant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Deciding on a research question to guide the project</a:t>
            </a:r>
            <a:r>
              <a:rPr lang="en-AU" dirty="0"/>
              <a:t> – how and why questions – connect to relevant theories and lit. Outline expectations, biases, subjectivity etc.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Selecting materials: based on relevance to RQ and topic, selecting the right amount for in-depth exploration</a:t>
            </a:r>
          </a:p>
          <a:p>
            <a:pPr marL="228600" indent="-228600">
              <a:buAutoNum type="arabicPeriod"/>
            </a:pPr>
            <a:r>
              <a:rPr lang="en-AU" dirty="0"/>
              <a:t>Organisation: building, testing and finalising the coding frame</a:t>
            </a:r>
          </a:p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 analysis: coding frame no long modifiable</a:t>
            </a:r>
          </a:p>
          <a:p>
            <a:pPr marL="228600" indent="-228600">
              <a:buAutoNum type="arabicPeriod"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Presentation: list of categories &amp; themes, patterns and reoccurrences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1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Generating codes: At least one main category (topic of interest) and at least two subcategories (what is said about the main category)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dirty="0"/>
              <a:t>Define categories: extensive for subcategories to boost specificity in coding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Revising, updating, and streamlining the coding frame structure: segmentation makes data searchable, manageable, interpretable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Trial coding: independently code, around the same point in time, twice -&gt; identify overlaps/</a:t>
            </a:r>
            <a:r>
              <a:rPr lang="en-A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discrepencies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subcategories, modify &amp; finalise coding frame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AU" dirty="0"/>
            </a:b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61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Reflexive: </a:t>
            </a:r>
            <a:r>
              <a:rPr lang="en-AU" sz="1200" dirty="0"/>
              <a:t>The researcher’s purpose &amp; context shapes the understanding of words</a:t>
            </a:r>
            <a:endParaRPr lang="en-AU" dirty="0"/>
          </a:p>
          <a:p>
            <a:endParaRPr lang="en-AU" dirty="0"/>
          </a:p>
          <a:p>
            <a:r>
              <a:rPr lang="en-AU" dirty="0"/>
              <a:t>Normative critique: doesn’t simply describe but rather evaluates realities, assesses how they meet certain values e.g. justice</a:t>
            </a:r>
          </a:p>
          <a:p>
            <a:r>
              <a:rPr lang="en-AU" dirty="0"/>
              <a:t>Explanatory: doesn’t just describe reality but seeks to explain e.g. as the result of existing structures/mechanisms/forces e.g. inequality of wealth as a product of capitalism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Triangulation: </a:t>
            </a:r>
            <a:r>
              <a:rPr lang="en-AU" sz="1200" dirty="0"/>
              <a:t>Confirm interpretations by comparing to other forms of data e.g. events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921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Three groups RQs: e.g.</a:t>
            </a:r>
          </a:p>
          <a:p>
            <a:r>
              <a:rPr lang="en-AU" b="1" dirty="0"/>
              <a:t>Eco: </a:t>
            </a:r>
            <a:r>
              <a:rPr lang="en-AU" dirty="0"/>
              <a:t>ecological and sustainability objectives? </a:t>
            </a:r>
            <a:r>
              <a:rPr lang="en-AU" i="1" dirty="0"/>
              <a:t>nature, sustainable, green, circular, climate, biodiversity, net-zero,</a:t>
            </a:r>
            <a:endParaRPr lang="en-AU" dirty="0"/>
          </a:p>
          <a:p>
            <a:r>
              <a:rPr lang="en-AU" b="1" dirty="0"/>
              <a:t>Neo: </a:t>
            </a:r>
            <a:r>
              <a:rPr lang="en-AU" dirty="0"/>
              <a:t>How is economic growth framed</a:t>
            </a:r>
            <a:r>
              <a:rPr lang="en-AU" b="0" dirty="0"/>
              <a:t>? growth, efficiency, competition, innovation, markets</a:t>
            </a:r>
          </a:p>
          <a:p>
            <a:r>
              <a:rPr lang="en-AU" b="0" dirty="0"/>
              <a:t>Develop initial codes:</a:t>
            </a:r>
          </a:p>
          <a:p>
            <a:r>
              <a:rPr lang="en-AU" b="1" dirty="0"/>
              <a:t>Fem:</a:t>
            </a:r>
            <a:r>
              <a:rPr lang="en-AU" b="0" dirty="0"/>
              <a:t> Stakeholders and social justice? E.g. gender, marginalised, intersectionality, global south</a:t>
            </a:r>
          </a:p>
          <a:p>
            <a:endParaRPr lang="en-AU" b="0" dirty="0"/>
          </a:p>
          <a:p>
            <a:r>
              <a:rPr lang="en-AU" b="1" dirty="0"/>
              <a:t>Themes</a:t>
            </a:r>
            <a:r>
              <a:rPr lang="en-AU" dirty="0"/>
              <a:t>: Sustainability, Economic Growth, Social Equity</a:t>
            </a:r>
          </a:p>
          <a:p>
            <a:r>
              <a:rPr lang="en-AU" b="1" dirty="0"/>
              <a:t>Stakeholders</a:t>
            </a:r>
            <a:r>
              <a:rPr lang="en-AU" dirty="0"/>
              <a:t>: Government, Industry, NGOs, Citizens, Consumers, Marginalised Groups, etc.</a:t>
            </a:r>
          </a:p>
          <a:p>
            <a:r>
              <a:rPr lang="en-AU" b="1" dirty="0"/>
              <a:t>Policy Instruments</a:t>
            </a:r>
            <a:r>
              <a:rPr lang="en-AU" dirty="0"/>
              <a:t>: Regulations, Incentives, Subsidies, Taxes, Market Mechanisms, etc.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4D56D2-8CC5-134D-95EB-4AA507CEEB42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59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12192000" cy="3420094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5730F1C-C70B-6C4F-868B-5A625A2650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52923">
            <a:off x="7430924" y="2364304"/>
            <a:ext cx="2018889" cy="2024732"/>
          </a:xfrm>
          <a:prstGeom prst="ellipse">
            <a:avLst/>
          </a:prstGeom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lIns="36000" tIns="144000" rIns="0" bIns="36000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Optionally, a disruptor with text on the topic.</a:t>
            </a:r>
            <a:endParaRPr lang="de-DE" dirty="0"/>
          </a:p>
        </p:txBody>
      </p: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C6E2508-1761-486F-AD73-8EBEADCE5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31695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title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DADE5265-D5B2-4BD3-9616-46B793F7F0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4846538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E3F4ECDE-0B51-4D47-8C78-300236EA59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7" y="6339679"/>
            <a:ext cx="7250173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| Date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BBF85BF-5CA1-4739-9246-C5156EA53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7248" y="5615748"/>
            <a:ext cx="2394752" cy="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0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8F642210-2E21-6941-9934-1603D01B88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208" y="2760955"/>
            <a:ext cx="5200361" cy="3200168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Diagrammplatzhalter 23">
            <a:extLst>
              <a:ext uri="{FF2B5EF4-FFF2-40B4-BE49-F238E27FC236}">
                <a16:creationId xmlns:a16="http://schemas.microsoft.com/office/drawing/2014/main" id="{9A6098AD-330D-9146-95E5-B514A33D1A1B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3430" y="2760955"/>
            <a:ext cx="5200361" cy="32001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723D65E0-846B-4FC9-BFE1-D7C0A88E6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03B0A5-6BBA-4342-B823-C9516A6F3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5455EF8F-BCF9-4EB5-A6E2-91D48615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2BA56B7B-D33E-48FD-81A5-194290C2E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FC527F65-DAC1-499E-974A-B19DEBD1B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C939EE3C-B0C8-4443-9BD3-D9AD0BC6F0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5727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040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D67773A1-FF38-F34A-B0D5-E82EFE78F5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2" y="2769833"/>
            <a:ext cx="5185844" cy="3204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5" name="Textplatzhalter 16">
            <a:extLst>
              <a:ext uri="{FF2B5EF4-FFF2-40B4-BE49-F238E27FC236}">
                <a16:creationId xmlns:a16="http://schemas.microsoft.com/office/drawing/2014/main" id="{3040423D-3398-EF4E-866B-C225459238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31" y="2769833"/>
            <a:ext cx="5191569" cy="3204784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4587BD7E-5D8F-498B-A4A3-8EF69C382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40FE5DB-E160-4C13-83DF-57804CB53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1865979A-9549-47EA-BEA7-4AE62D6504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5FE75AE-7A8E-4796-A321-8D8381A6F0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EEB05C47-855D-4697-9D4A-3A8B964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76BA51B-9480-4B10-A413-03F897882F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6132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77CFBD75-255E-1A41-BB4D-9E1D224A2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432" y="1476381"/>
            <a:ext cx="518525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9DF890E-DFC6-794A-AD1C-1B4030D1C3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30" y="2667768"/>
            <a:ext cx="5194043" cy="2060590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2D28491-8FC9-4F4C-B3B1-4D831002C8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433" y="5102795"/>
            <a:ext cx="5202835" cy="86094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en-US" dirty="0"/>
              <a:t>A small, highlighted text area that runs over one or more lines.</a:t>
            </a:r>
            <a:endParaRPr lang="de-DE" dirty="0"/>
          </a:p>
        </p:txBody>
      </p:sp>
      <p:sp>
        <p:nvSpPr>
          <p:cNvPr id="18" name="Bildplatzhalter 21">
            <a:extLst>
              <a:ext uri="{FF2B5EF4-FFF2-40B4-BE49-F238E27FC236}">
                <a16:creationId xmlns:a16="http://schemas.microsoft.com/office/drawing/2014/main" id="{9AEE2DBB-40AF-714D-B115-DA1245EA99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3318" y="1476381"/>
            <a:ext cx="5179527" cy="450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AC87A343-07F9-415E-B370-C36C6D5FC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B3B500D-E56F-4521-BB4D-5EDE06C75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20" name="Textplatzhalter 9">
            <a:extLst>
              <a:ext uri="{FF2B5EF4-FFF2-40B4-BE49-F238E27FC236}">
                <a16:creationId xmlns:a16="http://schemas.microsoft.com/office/drawing/2014/main" id="{A65C509B-F625-4F9F-8512-3913EC576F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6A1DE01-E6C5-4E77-84E3-CC6A46D51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F16C41D-9C47-4A31-A3B3-0BC0593FCC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650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1">
            <a:extLst>
              <a:ext uri="{FF2B5EF4-FFF2-40B4-BE49-F238E27FC236}">
                <a16:creationId xmlns:a16="http://schemas.microsoft.com/office/drawing/2014/main" id="{63B2AF04-555B-7344-9313-9898A01CCD3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4639" y="1995854"/>
            <a:ext cx="2543454" cy="39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Bildplatzhalter 21">
            <a:extLst>
              <a:ext uri="{FF2B5EF4-FFF2-40B4-BE49-F238E27FC236}">
                <a16:creationId xmlns:a16="http://schemas.microsoft.com/office/drawing/2014/main" id="{14C8BC8E-C997-844E-B4C0-7AFD1361AB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78125" y="1995854"/>
            <a:ext cx="2543454" cy="3970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8" name="Textplatzhalter 16">
            <a:extLst>
              <a:ext uri="{FF2B5EF4-FFF2-40B4-BE49-F238E27FC236}">
                <a16:creationId xmlns:a16="http://schemas.microsoft.com/office/drawing/2014/main" id="{107D4587-2E1E-5C42-8E79-C85AE2A0F1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0422" y="2760785"/>
            <a:ext cx="5206939" cy="1881553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017CE37D-21D8-8D45-8FFB-30E32C307D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0424" y="4879731"/>
            <a:ext cx="5206938" cy="107820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en-US" dirty="0"/>
              <a:t>A small, highlighted text area that runs over one or more lines.</a:t>
            </a:r>
            <a:endParaRPr lang="de-DE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1B21696B-627F-430D-A0CC-6E9930810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ABFEDF7-98A4-4B61-BF14-8BEC8DFF1A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21" name="Textplatzhalter 9">
            <a:extLst>
              <a:ext uri="{FF2B5EF4-FFF2-40B4-BE49-F238E27FC236}">
                <a16:creationId xmlns:a16="http://schemas.microsoft.com/office/drawing/2014/main" id="{AF28E649-9B77-474D-AB69-EACEFE8D8B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C2267146-8E40-4915-8AF8-C438C3429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596C5037-C744-43FA-8C4C-A88742AA70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39" y="6028865"/>
            <a:ext cx="254345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AACDE4CC-3E4F-47BA-897B-C9DFB43BA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8125" y="6029823"/>
            <a:ext cx="254345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0180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5499D8D5-7940-9243-A4FB-6E66ACF6F9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668" y="1995854"/>
            <a:ext cx="5190969" cy="113420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Short </a:t>
            </a:r>
            <a:r>
              <a:rPr lang="de-DE" b="1" dirty="0" err="1"/>
              <a:t>introductory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B90BBC81-6BED-B44D-BA5A-149B7D3593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598" y="3429000"/>
            <a:ext cx="5190969" cy="2532186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2" name="Bildplatzhalter 21">
            <a:extLst>
              <a:ext uri="{FF2B5EF4-FFF2-40B4-BE49-F238E27FC236}">
                <a16:creationId xmlns:a16="http://schemas.microsoft.com/office/drawing/2014/main" id="{9349BE05-3A72-8045-8C57-02C7C6EF7C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3432" y="1995854"/>
            <a:ext cx="5190969" cy="396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82B7BB8C-95D1-4B8C-B013-F6B62EB48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91400E5-F5F7-4B53-BB71-5EFA3062D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3822BEB1-BE2E-4B5A-88E0-6AF391A97A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4CCD2F29-F250-4B48-ACDD-710F1C277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CABE90FE-C19D-4EE0-92AB-587C7BCABD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527" y="6028865"/>
            <a:ext cx="5190969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7381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0D978528-6A6D-ED4A-AAF6-77DF85D62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597" y="4123592"/>
            <a:ext cx="5199763" cy="1837592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C3ABC3CE-9C0E-7340-85EB-AD55A2C74A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598" y="2769576"/>
            <a:ext cx="5199763" cy="114372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Short </a:t>
            </a:r>
            <a:r>
              <a:rPr lang="de-DE" b="1" dirty="0" err="1"/>
              <a:t>introductory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781AF8B-F25D-C74E-9233-093F87431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3431" y="2769575"/>
            <a:ext cx="5199763" cy="31916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1600"/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6C8F136-A111-487E-AAE8-F93B1A7101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C073FC8-36D7-4FA3-823F-12D4654C28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8682814C-E3A9-4AC0-9EBE-7B29B70D0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118838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406BCB8-41B8-EC4F-8B7E-804317A1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639" y="642170"/>
            <a:ext cx="580091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90918"/>
            <a:ext cx="12192000" cy="400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C784ED6-23B7-B543-85B2-276A6BEB54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9924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09177F0-451E-4A52-BCB6-3904225888C5}"/>
              </a:ext>
            </a:extLst>
          </p:cNvPr>
          <p:cNvSpPr txBox="1">
            <a:spLocks/>
          </p:cNvSpPr>
          <p:nvPr userDrawn="1"/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0E66734-80D6-4624-A009-1A6A257DEE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2C56F079-8108-4E36-BFA8-A2F336003E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154" y="6028865"/>
            <a:ext cx="11133691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2886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406BCB8-41B8-EC4F-8B7E-804317A1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4639" y="642170"/>
            <a:ext cx="580091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Überschrift/Thema/Kapitel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90918"/>
            <a:ext cx="12192000" cy="400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69EF2B0F-8C07-4646-A2D8-CAA8500C07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639" y="5569054"/>
            <a:ext cx="10565737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Bildbeschreibung</a:t>
            </a:r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C784ED6-23B7-B543-85B2-276A6BEB54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609177F0-451E-4A52-BCB6-3904225888C5}"/>
              </a:ext>
            </a:extLst>
          </p:cNvPr>
          <p:cNvSpPr txBox="1">
            <a:spLocks/>
          </p:cNvSpPr>
          <p:nvPr userDrawn="1"/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58AAD8-A9D1-4743-B844-9EBDC5D110A7}"/>
              </a:ext>
            </a:extLst>
          </p:cNvPr>
          <p:cNvSpPr/>
          <p:nvPr userDrawn="1"/>
        </p:nvSpPr>
        <p:spPr>
          <a:xfrm>
            <a:off x="6315552" y="6251197"/>
            <a:ext cx="5876448" cy="33443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4E3F035-D5AE-47B9-A1B3-CB13E4D2CD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15552" y="6301707"/>
            <a:ext cx="5347293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1876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link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1">
            <a:extLst>
              <a:ext uri="{FF2B5EF4-FFF2-40B4-BE49-F238E27FC236}">
                <a16:creationId xmlns:a16="http://schemas.microsoft.com/office/drawing/2014/main" id="{10221449-7C55-4C4F-B8BF-3124EC06F8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800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F7FC2FD7-CAD9-3643-88AD-2C84AA7779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8023" y="1467073"/>
            <a:ext cx="518482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D915C759-68AE-E949-AEDC-6C2AB05F62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8023" y="2769577"/>
            <a:ext cx="5184822" cy="320919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03A68195-E784-BC47-B421-ECF634C7A9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8189" y="753364"/>
            <a:ext cx="3826542" cy="5275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4354CCB-5558-48A3-A531-E1A04B771376}"/>
              </a:ext>
            </a:extLst>
          </p:cNvPr>
          <p:cNvSpPr txBox="1">
            <a:spLocks/>
          </p:cNvSpPr>
          <p:nvPr userDrawn="1"/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r" defTabSz="914400" rtl="0" eaLnBrk="1" latinLnBrk="0" hangingPunct="1">
              <a:defRPr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2B6428-C34F-4205-8FBC-8AA28183CF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4CECBBEC-4472-43D0-B4A0-519B74EAF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69231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F7A0EEBD-474B-4B84-B222-2051C4F1C5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5228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Voll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1">
            <a:extLst>
              <a:ext uri="{FF2B5EF4-FFF2-40B4-BE49-F238E27FC236}">
                <a16:creationId xmlns:a16="http://schemas.microsoft.com/office/drawing/2014/main" id="{6AF5427D-36F2-5744-AB49-99C89FECA5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2576" y="0"/>
            <a:ext cx="5709424" cy="68580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B78C1FF4-5A6D-A548-AF54-E87B682A1D7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276" y="1469492"/>
            <a:ext cx="5189149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7D8DEC5-E0DA-4EC5-8B57-E7C228AB5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4269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A050D4E7-1304-45CD-9E0D-D4D4CC466C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31" y="2769577"/>
            <a:ext cx="5191569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2A9A85EC-0DCA-4E5A-9B20-CBE180A443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5196521" cy="3718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9652C1C-5C68-4A63-89DD-F15026030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776CE98D-F231-4836-9E2B-1D983ADEDE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9154" y="6028865"/>
            <a:ext cx="5179186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42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12192000" cy="3420094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32C229E-CFC6-4350-9327-522003B3C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7" y="6339679"/>
            <a:ext cx="7250173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| Date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0ED06D99-6B0E-4795-B492-9446D76328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31695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title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B3E6D11-D46A-4FD7-8A49-7131246FEA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4846538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13CFBA-C5D8-447E-95B7-B2C7CB42F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7248" y="5615748"/>
            <a:ext cx="2394752" cy="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61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e/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F4F1D500-EEDF-5D45-9F72-99CFAE09F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BA26D613-D48B-455A-85EC-686254BC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517" y="2004646"/>
            <a:ext cx="11157438" cy="3182816"/>
          </a:xfrm>
          <a:prstGeom prst="rect">
            <a:avLst/>
          </a:prstGeom>
        </p:spPr>
        <p:txBody>
          <a:bodyPr lIns="0" tIns="36000"/>
          <a:lstStyle>
            <a:lvl1pPr marL="0" indent="0" algn="ctr">
              <a:lnSpc>
                <a:spcPct val="100000"/>
              </a:lnSpc>
              <a:buNone/>
              <a:defRPr sz="3200" b="1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can be a thesis, a quotation or similar.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et </a:t>
            </a:r>
            <a:r>
              <a:rPr lang="de-DE" dirty="0" err="1"/>
              <a:t>endipsum</a:t>
            </a:r>
            <a:r>
              <a:rPr lang="de-DE" dirty="0"/>
              <a:t> </a:t>
            </a:r>
            <a:r>
              <a:rPr lang="de-DE" dirty="0" err="1"/>
              <a:t>rae</a:t>
            </a:r>
            <a:r>
              <a:rPr lang="de-DE" dirty="0"/>
              <a:t> </a:t>
            </a:r>
            <a:r>
              <a:rPr lang="de-DE" dirty="0" err="1"/>
              <a:t>pratemo</a:t>
            </a:r>
            <a:r>
              <a:rPr lang="de-DE" dirty="0"/>
              <a:t> </a:t>
            </a:r>
            <a:r>
              <a:rPr lang="de-DE" dirty="0" err="1"/>
              <a:t>uptas</a:t>
            </a:r>
            <a:r>
              <a:rPr lang="de-DE" dirty="0"/>
              <a:t> </a:t>
            </a:r>
            <a:r>
              <a:rPr lang="de-DE" dirty="0" err="1"/>
              <a:t>dipsum</a:t>
            </a:r>
            <a:r>
              <a:rPr lang="de-DE" dirty="0"/>
              <a:t>.“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2DF06919-89E5-4472-B2E8-DB4B29FEC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698FD21F-D6A3-4F58-9657-7F23CEF99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685" y="5344284"/>
            <a:ext cx="4005270" cy="64633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 sz="16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Max Mustermann (2021)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the </a:t>
            </a:r>
            <a:r>
              <a:rPr lang="de-DE" dirty="0" err="1"/>
              <a:t>author</a:t>
            </a:r>
            <a:r>
              <a:rPr lang="de-DE" dirty="0"/>
              <a:t>/source)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255AE939-BA3D-4470-BE78-0AEFA1EB8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92182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9634BD4E-680A-4E19-B1E1-D3FB719288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9AB438D5-4B0A-4274-B7BB-D08115EEEA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7" name="Textplatzhalter 16">
            <a:extLst>
              <a:ext uri="{FF2B5EF4-FFF2-40B4-BE49-F238E27FC236}">
                <a16:creationId xmlns:a16="http://schemas.microsoft.com/office/drawing/2014/main" id="{F7D0B509-CFAA-4479-9045-124ECBDFA7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EEF7AD6A-5342-4D5E-81B2-D642C0020D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691" y="2760954"/>
            <a:ext cx="11148032" cy="3222595"/>
          </a:xfrm>
          <a:prstGeom prst="rect">
            <a:avLst/>
          </a:prstGeom>
        </p:spPr>
        <p:txBody>
          <a:bodyPr lIns="0">
            <a:normAutofit/>
          </a:bodyPr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 sz="2400" b="1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B71D1B6-DDA4-448A-8922-F345EC943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1535501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mplatzhalter 23">
            <a:extLst>
              <a:ext uri="{FF2B5EF4-FFF2-40B4-BE49-F238E27FC236}">
                <a16:creationId xmlns:a16="http://schemas.microsoft.com/office/drawing/2014/main" id="{65E1444D-1AF9-410A-A6A0-43D97620A93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474781" y="2760784"/>
            <a:ext cx="5202406" cy="32050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9D3537-02D5-4654-90A3-19C3E08CC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EC58EF76-B80E-4328-BC2C-06220031A7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431" y="2769577"/>
            <a:ext cx="5191569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0D13DAC1-706B-43CF-B20F-A1D974FB4D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862026E3-30E4-4C9A-86E8-1EE84885FB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3E12843-467A-4626-99A8-A6ED080A6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9EA7D33-96DE-4CA0-A230-F9C863AF24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4400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4C80EF50-F692-4A18-A8DB-11CA78A7FB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8208" y="2769577"/>
            <a:ext cx="5200361" cy="3191546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Diagrammplatzhalter 23">
            <a:extLst>
              <a:ext uri="{FF2B5EF4-FFF2-40B4-BE49-F238E27FC236}">
                <a16:creationId xmlns:a16="http://schemas.microsoft.com/office/drawing/2014/main" id="{109F0AB7-B6BB-4B76-806A-FE5D8277C296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9154" y="2769577"/>
            <a:ext cx="5194637" cy="319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59934B73-FF01-4B60-A2C1-32487D0C0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C4A2628A-3DFA-4111-B6A1-1403A641D1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BEE46281-0C87-4972-84B7-36D7BB49E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632DAAD0-620D-4B40-93A5-CCA05FBE6B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BB91CFF-1A27-435C-8D45-2FEBD096D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430" y="6028865"/>
            <a:ext cx="5200361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9873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1">
            <a:extLst>
              <a:ext uri="{FF2B5EF4-FFF2-40B4-BE49-F238E27FC236}">
                <a16:creationId xmlns:a16="http://schemas.microsoft.com/office/drawing/2014/main" id="{8BD933A8-00C1-461E-B40C-B2657A3418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77002" y="2769577"/>
            <a:ext cx="5185844" cy="321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C7A2453-FC4C-48C1-ACD7-7C7C75BDBA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31" y="2769577"/>
            <a:ext cx="5191569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140A60AA-7D17-47FA-BBF7-F186C9E20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B10689B-069C-432A-BE76-F00A448FDB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3830902A-1D86-4E9D-9806-D2E24797B5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2C21BBA5-1794-4FA4-AE84-6A689ECA8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0183EA34-F616-4FBE-AED7-7C29AE5B29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1030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echts/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6404973-A7E5-49FB-B90B-0CD3B5B75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extplatzhalter 16">
            <a:extLst>
              <a:ext uri="{FF2B5EF4-FFF2-40B4-BE49-F238E27FC236}">
                <a16:creationId xmlns:a16="http://schemas.microsoft.com/office/drawing/2014/main" id="{A668B703-F1E1-4043-A8AB-94970A2DF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432" y="1476381"/>
            <a:ext cx="518525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173BCB30-13A3-48A7-9DDD-B29831849B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433" y="5102795"/>
            <a:ext cx="5202835" cy="86094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en-US" dirty="0"/>
              <a:t>A small, highlighted text area that runs over one or more lines.</a:t>
            </a:r>
            <a:endParaRPr lang="de-DE" dirty="0"/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A2E33AB7-28B1-4C81-B4B1-D6E8C11D16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3319" y="1476381"/>
            <a:ext cx="5188064" cy="4502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D639AFEE-448B-489D-8E04-C2CD547B7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431" y="2769577"/>
            <a:ext cx="5191569" cy="2268415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5BC246C-37A6-497A-9C4E-735D93EB18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6D3F07D0-C70C-418D-9D07-77A870300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451E476A-4014-4895-AC45-FDE582A84D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3027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/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C695CB49-51CE-4BE6-B298-88CC2DAA4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21">
            <a:extLst>
              <a:ext uri="{FF2B5EF4-FFF2-40B4-BE49-F238E27FC236}">
                <a16:creationId xmlns:a16="http://schemas.microsoft.com/office/drawing/2014/main" id="{CECEAB8F-527A-401C-ABA3-FAB64A6BE3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4639" y="1995854"/>
            <a:ext cx="2543454" cy="3970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BCBA297D-F116-480E-BBDB-F42A46CAEE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78125" y="1995854"/>
            <a:ext cx="2543454" cy="3970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20" name="Textplatzhalter 16">
            <a:extLst>
              <a:ext uri="{FF2B5EF4-FFF2-40B4-BE49-F238E27FC236}">
                <a16:creationId xmlns:a16="http://schemas.microsoft.com/office/drawing/2014/main" id="{B8A6F78A-EBD6-4F9E-9DCB-260CC7D392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0422" y="2760785"/>
            <a:ext cx="5206939" cy="1881553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AA7977F0-A4BE-4586-87C7-F42FA7B132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0424" y="4879731"/>
            <a:ext cx="5206938" cy="1078209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/>
          <a:lstStyle>
            <a:lvl1pPr marL="0" indent="0">
              <a:lnSpc>
                <a:spcPts val="2400"/>
              </a:lnSpc>
              <a:spcBef>
                <a:spcPts val="1400"/>
              </a:spcBef>
              <a:buNone/>
              <a:defRPr sz="1600"/>
            </a:lvl1pPr>
          </a:lstStyle>
          <a:p>
            <a:r>
              <a:rPr lang="en-US" dirty="0"/>
              <a:t>A small, highlighted text area that runs over one or more lines.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3CE4BCA9-B15E-4C1A-B667-088A3A8761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1020B986-8DD4-4B5C-831C-4B75E27C7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E1F6475F-44C7-451D-BC77-3B70A1FBDB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39" y="6028865"/>
            <a:ext cx="254345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B2F5BBA7-ACD5-461E-A192-993DE7D23E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78125" y="6029823"/>
            <a:ext cx="254345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3160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>
            <a:extLst>
              <a:ext uri="{FF2B5EF4-FFF2-40B4-BE49-F238E27FC236}">
                <a16:creationId xmlns:a16="http://schemas.microsoft.com/office/drawing/2014/main" id="{0D978528-6A6D-ED4A-AAF6-77DF85D627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823" y="3907278"/>
            <a:ext cx="5185022" cy="2053905"/>
          </a:xfrm>
          <a:prstGeom prst="rect">
            <a:avLst/>
          </a:prstGeom>
          <a:solidFill>
            <a:schemeClr val="bg2"/>
          </a:solidFill>
        </p:spPr>
        <p:txBody>
          <a:bodyPr lIns="144000" tIns="144000" rIns="144000" bIns="14400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4" name="Textplatzhalter 16">
            <a:extLst>
              <a:ext uri="{FF2B5EF4-FFF2-40B4-BE49-F238E27FC236}">
                <a16:creationId xmlns:a16="http://schemas.microsoft.com/office/drawing/2014/main" id="{C3ABC3CE-9C0E-7340-85EB-AD55A2C74A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600" y="3038039"/>
            <a:ext cx="519976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Short </a:t>
            </a:r>
            <a:r>
              <a:rPr lang="de-DE" b="1" dirty="0" err="1"/>
              <a:t>introductory</a:t>
            </a:r>
            <a:r>
              <a:rPr lang="de-DE" b="1" dirty="0"/>
              <a:t> </a:t>
            </a:r>
            <a:r>
              <a:rPr lang="de-DE" b="1" dirty="0" err="1"/>
              <a:t>text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781AF8B-F25D-C74E-9233-093F874311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4638" y="2769577"/>
            <a:ext cx="5199539" cy="32355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800"/>
              </a:lnSpc>
              <a:spcBef>
                <a:spcPts val="600"/>
              </a:spcBef>
              <a:buNone/>
              <a:defRPr sz="1600"/>
            </a:lvl1pPr>
          </a:lstStyle>
          <a:p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7B93628-5CF3-4A22-9955-B96BD1AE27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1A0CBC61-A0AD-48B0-9C65-67A4C6A991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1790C9C-9202-4461-9ECF-6D3F805DD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20112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963F4C2-B1EA-7247-9D81-1D35413B5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3431" y="1491449"/>
            <a:ext cx="11159584" cy="380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69EF2B0F-8C07-4646-A2D8-CAA8500C07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639" y="5366552"/>
            <a:ext cx="11148206" cy="60565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b="1" dirty="0"/>
              <a:t>Image </a:t>
            </a:r>
            <a:r>
              <a:rPr lang="de-DE" b="1" dirty="0" err="1"/>
              <a:t>description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8275E-9F01-46AB-B419-EC3470E98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600FB11-1BC0-4C38-8F5E-0F3D09A13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1175996-C49A-4CDD-83FC-61D72D672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DB9B93B-8CB1-45D5-A25B-27CF07ACC5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639" y="6028865"/>
            <a:ext cx="11148206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05524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 link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6F34096C-70FB-458B-AEB6-16939A2E9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92ABBF87-C11A-4DC9-A2FB-288658D4B2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8023" y="735956"/>
            <a:ext cx="3844146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18A936F6-6A00-41C9-9C1E-B1710ABB38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467072"/>
            <a:ext cx="6096000" cy="539092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7B2B8F8B-EA89-4AB7-AAA2-05987ECFD0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8023" y="1467073"/>
            <a:ext cx="5184822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48D2F5B-7214-40AA-846E-DC0F0EBA5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8023" y="2769577"/>
            <a:ext cx="5184822" cy="320919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E5B6982F-9CFB-4B71-8A90-266898D7F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8023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8C56FFC2-A283-4B9B-9CE3-807F819E82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958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Fokus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3815A0E-B306-7340-A5C3-043234B683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905BB2DB-12B6-4BDC-9271-782FFA44F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917" y="6339679"/>
            <a:ext cx="7250173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| Date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2632CA8B-16DA-410E-BB86-D541836A42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31695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title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887D435-E9A2-416B-BF00-EFAADFE306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4846538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736CE43-078F-4A87-B8D8-D0D36B6013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7248" y="5615748"/>
            <a:ext cx="2394752" cy="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2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Voll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21">
            <a:extLst>
              <a:ext uri="{FF2B5EF4-FFF2-40B4-BE49-F238E27FC236}">
                <a16:creationId xmlns:a16="http://schemas.microsoft.com/office/drawing/2014/main" id="{5062BE4E-EFB8-4E09-8BF8-F6A351C5E2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482576" y="1469492"/>
            <a:ext cx="5709424" cy="53885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6" name="Textplatzhalter 16">
            <a:extLst>
              <a:ext uri="{FF2B5EF4-FFF2-40B4-BE49-F238E27FC236}">
                <a16:creationId xmlns:a16="http://schemas.microsoft.com/office/drawing/2014/main" id="{52A041DA-1614-4AED-8C45-8166F744F6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276" y="1469492"/>
            <a:ext cx="5189149" cy="70853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4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Small headline that runs over several lines.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3AB106B3-4AE8-4E3C-AA5A-475711E2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84269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8C36D524-CAD5-4671-8A80-68C200CE10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276" y="2769577"/>
            <a:ext cx="5194724" cy="3213832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platzhalter 9">
            <a:extLst>
              <a:ext uri="{FF2B5EF4-FFF2-40B4-BE49-F238E27FC236}">
                <a16:creationId xmlns:a16="http://schemas.microsoft.com/office/drawing/2014/main" id="{777493AC-3DBF-4901-8603-1E7DC93228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517" y="742821"/>
            <a:ext cx="9783763" cy="35700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A787C58-3D47-4041-8805-3E8B1D23A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982A6F9E-908F-4C91-8E66-404064F0D5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9154" y="6028865"/>
            <a:ext cx="5179186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50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9AFAE9-3AA6-ED47-8416-9A8C4416F2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411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02C99D7-65BF-4586-A00E-BC048649D47D}"/>
              </a:ext>
            </a:extLst>
          </p:cNvPr>
          <p:cNvCxnSpPr>
            <a:cxnSpLocks/>
          </p:cNvCxnSpPr>
          <p:nvPr userDrawn="1"/>
        </p:nvCxnSpPr>
        <p:spPr>
          <a:xfrm>
            <a:off x="0" y="729762"/>
            <a:ext cx="83966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10DD2E7E-2DE8-49A6-8A34-248F2114932D}"/>
              </a:ext>
            </a:extLst>
          </p:cNvPr>
          <p:cNvCxnSpPr>
            <a:cxnSpLocks/>
          </p:cNvCxnSpPr>
          <p:nvPr userDrawn="1"/>
        </p:nvCxnSpPr>
        <p:spPr>
          <a:xfrm>
            <a:off x="8396654" y="697832"/>
            <a:ext cx="0" cy="480615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A605D841-6F7D-489C-B0FF-DAF2A91D6ADB}"/>
              </a:ext>
            </a:extLst>
          </p:cNvPr>
          <p:cNvCxnSpPr>
            <a:cxnSpLocks/>
          </p:cNvCxnSpPr>
          <p:nvPr userDrawn="1"/>
        </p:nvCxnSpPr>
        <p:spPr>
          <a:xfrm>
            <a:off x="1828800" y="5462955"/>
            <a:ext cx="656785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5ED0AF30-10F2-4FDF-BE5E-834E18E636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917" y="6339679"/>
            <a:ext cx="7250173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| Date</a:t>
            </a:r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6FDB0035-1A10-48EC-BD01-8F1810C287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31695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title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24C93C12-5ACC-4351-B65A-6CAF66140CD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4846538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the </a:t>
            </a:r>
            <a:r>
              <a:rPr lang="de-DE" dirty="0" err="1"/>
              <a:t>subtitle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392E97-7C16-485F-B954-CAA8E3303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797248" y="5615748"/>
            <a:ext cx="2394752" cy="9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2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a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D752C10-3DE1-A442-B6B9-3003175FEB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12192000" cy="3420094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47FCFAF-83A5-4DD0-9ED1-AA4C8A491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31695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</a:t>
            </a:r>
            <a:r>
              <a:rPr lang="de-DE" dirty="0" err="1"/>
              <a:t>chapter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ED6582C-2B17-40CF-A0CB-19BE175BC5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7248" y="335161"/>
            <a:ext cx="2394752" cy="926665"/>
          </a:xfrm>
          <a:prstGeom prst="rect">
            <a:avLst/>
          </a:prstGeom>
        </p:spPr>
      </p:pic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A3A68E7C-6E27-4ED0-B836-D31A9EDF6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4846538"/>
            <a:ext cx="7250173" cy="4769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Here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subtitle</a:t>
            </a:r>
            <a:endParaRPr lang="de-DE" dirty="0"/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FEF81942-DAFD-4553-BF35-D14697C3C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42FE0EA9-83C9-4571-BCE3-F8D1C3808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1"/>
            <a:ext cx="1633754" cy="365125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2515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88FFF8B-ED51-744E-8DF4-9622A2864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856" t="28058" r="7677" b="28323"/>
          <a:stretch/>
        </p:blipFill>
        <p:spPr>
          <a:xfrm>
            <a:off x="0" y="0"/>
            <a:ext cx="12192000" cy="34200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06B93E2-D082-9147-AAA9-478203422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7248" y="5615748"/>
            <a:ext cx="2394752" cy="926665"/>
          </a:xfrm>
          <a:prstGeom prst="rect">
            <a:avLst/>
          </a:prstGeom>
        </p:spPr>
      </p:pic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BF587E22-291E-0E45-A5CD-292399E38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7917" y="4341548"/>
            <a:ext cx="9040617" cy="521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600" b="1" i="1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6914BE9-DCB8-F747-8591-1070CC427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917" y="5093270"/>
            <a:ext cx="9040617" cy="5212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Name | Contact Information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9287DFA9-458A-416B-B0E0-D17260CD700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7917" y="6339679"/>
            <a:ext cx="7250173" cy="1849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Topic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r>
              <a:rPr lang="de-DE" dirty="0"/>
              <a:t> | Name | Date</a:t>
            </a:r>
          </a:p>
        </p:txBody>
      </p:sp>
    </p:spTree>
    <p:extLst>
      <p:ext uri="{BB962C8B-B14F-4D97-AF65-F5344CB8AC3E}">
        <p14:creationId xmlns:p14="http://schemas.microsoft.com/office/powerpoint/2010/main" val="307021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se/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F4F1D500-EEDF-5D45-9F72-99CFAE09FF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C19F89-57D8-C94C-9355-8CF08B330A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517" y="2004646"/>
            <a:ext cx="11157438" cy="3182816"/>
          </a:xfrm>
          <a:prstGeom prst="rect">
            <a:avLst/>
          </a:prstGeom>
        </p:spPr>
        <p:txBody>
          <a:bodyPr lIns="0" tIns="36000"/>
          <a:lstStyle>
            <a:lvl1pPr marL="0" indent="0" algn="ctr">
              <a:lnSpc>
                <a:spcPct val="100000"/>
              </a:lnSpc>
              <a:buNone/>
              <a:defRPr sz="3200" b="1" i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can be a thesis, a quotation or similar.</a:t>
            </a:r>
          </a:p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sunt</a:t>
            </a:r>
            <a:r>
              <a:rPr lang="de-DE" dirty="0"/>
              <a:t> et </a:t>
            </a:r>
            <a:r>
              <a:rPr lang="de-DE" dirty="0" err="1"/>
              <a:t>endipsum</a:t>
            </a:r>
            <a:r>
              <a:rPr lang="de-DE" dirty="0"/>
              <a:t> </a:t>
            </a:r>
            <a:r>
              <a:rPr lang="de-DE" dirty="0" err="1"/>
              <a:t>rae</a:t>
            </a:r>
            <a:r>
              <a:rPr lang="de-DE" dirty="0"/>
              <a:t> </a:t>
            </a:r>
            <a:r>
              <a:rPr lang="de-DE" dirty="0" err="1"/>
              <a:t>pratemo</a:t>
            </a:r>
            <a:r>
              <a:rPr lang="de-DE" dirty="0"/>
              <a:t> </a:t>
            </a:r>
            <a:r>
              <a:rPr lang="de-DE" dirty="0" err="1"/>
              <a:t>uptas</a:t>
            </a:r>
            <a:r>
              <a:rPr lang="de-DE" dirty="0"/>
              <a:t> </a:t>
            </a:r>
            <a:r>
              <a:rPr lang="de-DE" dirty="0" err="1"/>
              <a:t>dipsum</a:t>
            </a:r>
            <a:r>
              <a:rPr lang="de-DE" dirty="0"/>
              <a:t>.“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4F90252-D3A9-4F32-84E0-E600A7C24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2056F4E-484E-49F7-A71D-CA1FB7FEA6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F476795-4BBB-414C-BB4A-9936166DD5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C84F3E-7826-46E0-BAA8-832F86FF5E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5685" y="5344284"/>
            <a:ext cx="4005270" cy="646331"/>
          </a:xfrm>
          <a:prstGeom prst="rect">
            <a:avLst/>
          </a:prstGeom>
        </p:spPr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 sz="1600" b="1" i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Max Mustermann (2021)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place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the </a:t>
            </a:r>
            <a:r>
              <a:rPr lang="de-DE" dirty="0" err="1"/>
              <a:t>author</a:t>
            </a:r>
            <a:r>
              <a:rPr lang="de-DE" dirty="0"/>
              <a:t>/source)</a:t>
            </a:r>
          </a:p>
        </p:txBody>
      </p:sp>
    </p:spTree>
    <p:extLst>
      <p:ext uri="{BB962C8B-B14F-4D97-AF65-F5344CB8AC3E}">
        <p14:creationId xmlns:p14="http://schemas.microsoft.com/office/powerpoint/2010/main" val="242179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6">
            <a:extLst>
              <a:ext uri="{FF2B5EF4-FFF2-40B4-BE49-F238E27FC236}">
                <a16:creationId xmlns:a16="http://schemas.microsoft.com/office/drawing/2014/main" id="{F33C14F2-7500-7E41-8F50-BA82B7E18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4FE7671-3EC3-224F-B337-ABA54D728E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691" y="2760954"/>
            <a:ext cx="11148032" cy="3222595"/>
          </a:xfrm>
          <a:prstGeom prst="rect">
            <a:avLst/>
          </a:prstGeom>
        </p:spPr>
        <p:txBody>
          <a:bodyPr lIns="0">
            <a:normAutofit/>
          </a:bodyPr>
          <a:lstStyle>
            <a:lvl1pPr marL="514350" indent="-514350">
              <a:buClr>
                <a:schemeClr val="tx2"/>
              </a:buClr>
              <a:buFont typeface="+mj-lt"/>
              <a:buAutoNum type="arabicPeriod"/>
              <a:defRPr sz="2400" b="1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E062F8C4-DEBC-48C2-A180-F1A6208F9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3755A0E-37E2-4D0D-B1F3-1804224D7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E69D389-C5DD-4D7B-8ED0-D3CBEF71CC7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7BD27E3E-690C-427E-A703-C9827EAFA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71014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inks/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6">
            <a:extLst>
              <a:ext uri="{FF2B5EF4-FFF2-40B4-BE49-F238E27FC236}">
                <a16:creationId xmlns:a16="http://schemas.microsoft.com/office/drawing/2014/main" id="{6EDF304B-3327-8C44-A4B7-1BCFF6F9F6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813" y="2769832"/>
            <a:ext cx="5202406" cy="3195961"/>
          </a:xfrm>
          <a:prstGeom prst="rect">
            <a:avLst/>
          </a:prstGeom>
        </p:spPr>
        <p:txBody>
          <a:bodyPr lIns="0">
            <a:normAutofit/>
          </a:bodyPr>
          <a:lstStyle>
            <a:lvl1pPr marL="321750" indent="-28575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1600" b="0"/>
            </a:lvl1pPr>
          </a:lstStyle>
          <a:p>
            <a:r>
              <a:rPr lang="de-DE" dirty="0"/>
              <a:t>Edit </a:t>
            </a:r>
            <a:r>
              <a:rPr lang="de-DE" dirty="0" err="1"/>
              <a:t>master</a:t>
            </a:r>
            <a:r>
              <a:rPr lang="de-DE" dirty="0"/>
              <a:t>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format</a:t>
            </a:r>
            <a:r>
              <a:rPr lang="de-DE" dirty="0"/>
              <a:t>
Second </a:t>
            </a:r>
            <a:r>
              <a:rPr lang="de-DE" dirty="0" err="1"/>
              <a:t>level</a:t>
            </a:r>
            <a:r>
              <a:rPr lang="de-DE" dirty="0"/>
              <a:t>
Third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
</a:t>
            </a:r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4" name="Diagrammplatzhalter 23">
            <a:extLst>
              <a:ext uri="{FF2B5EF4-FFF2-40B4-BE49-F238E27FC236}">
                <a16:creationId xmlns:a16="http://schemas.microsoft.com/office/drawing/2014/main" id="{A71B0928-53ED-164C-8F03-423FAF7A29FC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474781" y="2769832"/>
            <a:ext cx="5188064" cy="31959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4E637541-5426-4AD9-BABE-27359756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F1729EA-1683-45D1-857F-DEF579714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  <p:sp>
        <p:nvSpPr>
          <p:cNvPr id="16" name="Textplatzhalter 9">
            <a:extLst>
              <a:ext uri="{FF2B5EF4-FFF2-40B4-BE49-F238E27FC236}">
                <a16:creationId xmlns:a16="http://schemas.microsoft.com/office/drawing/2014/main" id="{7ABEBA91-62AE-4540-B0E8-DD0FE5854E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3517" y="742821"/>
            <a:ext cx="9783763" cy="2406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Headline/</a:t>
            </a:r>
            <a:r>
              <a:rPr lang="de-DE" dirty="0" err="1"/>
              <a:t>Theme</a:t>
            </a:r>
            <a:r>
              <a:rPr lang="de-DE" dirty="0"/>
              <a:t>/Chapter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DAECE9DA-9617-4A4C-AA15-6044A1D29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603" y="1374881"/>
            <a:ext cx="9810005" cy="45710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3200" b="1" smtClean="0">
                <a:solidFill>
                  <a:schemeClr val="tx2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Here is the title of the slide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BD56967-3402-43EE-9B0B-BE03031C3E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154" y="6338182"/>
            <a:ext cx="1633754" cy="247450"/>
          </a:xfrm>
          <a:prstGeom prst="rect">
            <a:avLst/>
          </a:prstGeom>
        </p:spPr>
        <p:txBody>
          <a:bodyPr lIns="0"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01 </a:t>
            </a:r>
            <a:r>
              <a:rPr lang="de-DE" dirty="0" err="1"/>
              <a:t>January</a:t>
            </a:r>
            <a:r>
              <a:rPr lang="de-DE" dirty="0"/>
              <a:t>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DA1B0E-3531-448A-A58B-AB863E3706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74781" y="6028865"/>
            <a:ext cx="5188064" cy="247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Source: Image X, Prometheus Archive (</a:t>
            </a:r>
            <a:r>
              <a:rPr lang="de-DE" dirty="0" err="1"/>
              <a:t>example</a:t>
            </a:r>
            <a:r>
              <a:rPr lang="de-D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666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61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683" r:id="rId3"/>
    <p:sldLayoutId id="2147483668" r:id="rId4"/>
    <p:sldLayoutId id="2147483662" r:id="rId5"/>
    <p:sldLayoutId id="214748366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90415D1A-64C7-4714-BF9B-88FB96EEC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27076" y="6338182"/>
            <a:ext cx="1435769" cy="247450"/>
          </a:xfrm>
          <a:prstGeom prst="rect">
            <a:avLst/>
          </a:prstGeom>
        </p:spPr>
        <p:txBody>
          <a:bodyPr/>
          <a:lstStyle>
            <a:lvl1pPr algn="r">
              <a:defRPr sz="1400" b="1">
                <a:solidFill>
                  <a:schemeClr val="tx2"/>
                </a:solidFill>
              </a:defRPr>
            </a:lvl1pPr>
          </a:lstStyle>
          <a:p>
            <a:fld id="{CE4F77AF-5FC3-3742-9B04-C4967E118F6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80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95" r:id="rId12"/>
    <p:sldLayoutId id="2147483696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A3CD42-A164-4245-8172-04C188B1C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5431" t="24724" r="10393" b="55293"/>
          <a:stretch/>
        </p:blipFill>
        <p:spPr>
          <a:xfrm>
            <a:off x="3719744" y="0"/>
            <a:ext cx="8472256" cy="128379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C72CAD6F-5183-0140-8567-01F04533F9DB}"/>
              </a:ext>
            </a:extLst>
          </p:cNvPr>
          <p:cNvSpPr/>
          <p:nvPr userDrawn="1"/>
        </p:nvSpPr>
        <p:spPr>
          <a:xfrm>
            <a:off x="0" y="0"/>
            <a:ext cx="8538437" cy="1283793"/>
          </a:xfrm>
          <a:prstGeom prst="rect">
            <a:avLst/>
          </a:prstGeom>
          <a:gradFill>
            <a:gsLst>
              <a:gs pos="0">
                <a:schemeClr val="tx2"/>
              </a:gs>
              <a:gs pos="32000">
                <a:schemeClr val="tx2"/>
              </a:gs>
              <a:gs pos="6100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AB1936-C04E-4B40-97D5-7A792BBE567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10493062" y="325170"/>
            <a:ext cx="1698938" cy="65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9" r:id="rId8"/>
    <p:sldLayoutId id="2147483680" r:id="rId9"/>
    <p:sldLayoutId id="2147483681" r:id="rId10"/>
    <p:sldLayoutId id="2147483682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80/00213624.2022.2025730" TargetMode="Externa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E42D82-7DFF-4177-A9AF-547355AFEE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7916" y="3971787"/>
            <a:ext cx="9940619" cy="476971"/>
          </a:xfrm>
        </p:spPr>
        <p:txBody>
          <a:bodyPr/>
          <a:lstStyle/>
          <a:p>
            <a:r>
              <a:rPr lang="en-AU" sz="4000" i="0" dirty="0"/>
              <a:t>Qualitative Methods: Theory &amp; Practice</a:t>
            </a:r>
          </a:p>
          <a:p>
            <a:pPr algn="l"/>
            <a:r>
              <a:rPr lang="en-AU" sz="3200" i="0" dirty="0"/>
              <a:t>8. Content Analysis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7B41447-F4C3-4A34-8B49-AAB0A0ADC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916" y="5349120"/>
            <a:ext cx="10088536" cy="476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AU" sz="1600" dirty="0"/>
              <a:t>Jess Palka</a:t>
            </a:r>
          </a:p>
          <a:p>
            <a:pPr>
              <a:spcBef>
                <a:spcPts val="0"/>
              </a:spcBef>
            </a:pPr>
            <a:r>
              <a:rPr lang="en-AU" sz="1600" dirty="0"/>
              <a:t>16.06.2025</a:t>
            </a:r>
          </a:p>
          <a:p>
            <a:pPr>
              <a:spcBef>
                <a:spcPts val="0"/>
              </a:spcBef>
            </a:pPr>
            <a:r>
              <a:rPr lang="en-AU" sz="1600" b="1" dirty="0"/>
              <a:t>jessica.palka@uni-due.de</a:t>
            </a:r>
            <a:endParaRPr lang="en-AU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839C2C-B493-4460-AB42-29A8A7E5C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344"/>
          <a:stretch/>
        </p:blipFill>
        <p:spPr>
          <a:xfrm>
            <a:off x="10888824" y="5770823"/>
            <a:ext cx="1016259" cy="8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13" y="564316"/>
            <a:ext cx="9783763" cy="357009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/>
              <a:t>Seminar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9CA430-5C92-47B7-BBFC-B5144DA56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32" y="1423816"/>
            <a:ext cx="5285714" cy="52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2733EB-7858-46B0-9CD1-493FE764B30C}"/>
              </a:ext>
            </a:extLst>
          </p:cNvPr>
          <p:cNvSpPr txBox="1"/>
          <p:nvPr/>
        </p:nvSpPr>
        <p:spPr>
          <a:xfrm>
            <a:off x="748034" y="2337517"/>
            <a:ext cx="56046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i="1" dirty="0"/>
              <a:t>Please take a few minutes to complete the teaching reflection questionnaire.</a:t>
            </a:r>
          </a:p>
          <a:p>
            <a:endParaRPr lang="en-AU" sz="2000" dirty="0"/>
          </a:p>
          <a:p>
            <a:r>
              <a:rPr lang="en-AU" sz="2000" dirty="0"/>
              <a:t>Your feedback is vital not only for improving the course but also for demonstrating its value and impact to the university.</a:t>
            </a:r>
          </a:p>
        </p:txBody>
      </p:sp>
    </p:spTree>
    <p:extLst>
      <p:ext uri="{BB962C8B-B14F-4D97-AF65-F5344CB8AC3E}">
        <p14:creationId xmlns:p14="http://schemas.microsoft.com/office/powerpoint/2010/main" val="416559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13" y="564316"/>
            <a:ext cx="9783763" cy="357009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/>
              <a:t>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1928C1-3997-46D9-AD50-7FEFEF5984A0}"/>
              </a:ext>
            </a:extLst>
          </p:cNvPr>
          <p:cNvSpPr txBox="1"/>
          <p:nvPr/>
        </p:nvSpPr>
        <p:spPr>
          <a:xfrm>
            <a:off x="443313" y="2027583"/>
            <a:ext cx="113241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2000" dirty="0"/>
              <a:t>Campbell, J. L., Quincy, C., </a:t>
            </a:r>
            <a:r>
              <a:rPr lang="en-AU" sz="2000" dirty="0" err="1"/>
              <a:t>Osserman</a:t>
            </a:r>
            <a:r>
              <a:rPr lang="en-AU" sz="2000" dirty="0"/>
              <a:t>, J., &amp; Pedersen, O. K. (2013). Coding In-depth </a:t>
            </a:r>
            <a:r>
              <a:rPr lang="en-AU" sz="2000" dirty="0" err="1"/>
              <a:t>Semistructured</a:t>
            </a:r>
            <a:r>
              <a:rPr lang="en-AU" sz="2000" dirty="0"/>
              <a:t> Interviews: Problems of Unitization and Intercoder Reliability and Agreement. Sociological Methods &amp; Research, 42(3), 294-320. https://doi.org/10.1177/0049124113500475</a:t>
            </a:r>
          </a:p>
          <a:p>
            <a:pPr>
              <a:spcAft>
                <a:spcPts val="600"/>
              </a:spcAft>
            </a:pPr>
            <a:r>
              <a:rPr lang="en-AU" sz="2000" dirty="0" err="1"/>
              <a:t>Drisko</a:t>
            </a:r>
            <a:r>
              <a:rPr lang="en-AU" sz="2000" dirty="0"/>
              <a:t>, J., &amp; </a:t>
            </a:r>
            <a:r>
              <a:rPr lang="en-AU" sz="2000" dirty="0" err="1"/>
              <a:t>Maschi</a:t>
            </a:r>
            <a:r>
              <a:rPr lang="en-AU" sz="2000" dirty="0"/>
              <a:t>, T. (2015). Content Analysis. Oxford University Press. </a:t>
            </a:r>
          </a:p>
          <a:p>
            <a:pPr>
              <a:spcAft>
                <a:spcPts val="600"/>
              </a:spcAft>
            </a:pPr>
            <a:r>
              <a:rPr lang="en-AU" sz="2000" dirty="0" err="1"/>
              <a:t>Handford</a:t>
            </a:r>
            <a:r>
              <a:rPr lang="en-AU" sz="2000" dirty="0"/>
              <a:t>, M., &amp; Gee, J.P. (Eds.). (2023). The Routledge Handbook of Discourse Analysis (2nd ed.). Routledge. https://doi.org/10.4324/9781003035244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O’Leary, Z. (2004). </a:t>
            </a:r>
            <a:r>
              <a:rPr lang="en-AU" sz="2000" i="1" dirty="0"/>
              <a:t>The Essential Guide to Doing Research</a:t>
            </a:r>
            <a:r>
              <a:rPr lang="en-AU" sz="2000" dirty="0"/>
              <a:t>. SAGE.</a:t>
            </a:r>
          </a:p>
          <a:p>
            <a:pPr>
              <a:spcAft>
                <a:spcPts val="600"/>
              </a:spcAft>
            </a:pPr>
            <a:r>
              <a:rPr lang="en-AU" sz="2000" dirty="0" err="1"/>
              <a:t>Oleinik</a:t>
            </a:r>
            <a:r>
              <a:rPr lang="en-AU" sz="2000" dirty="0"/>
              <a:t>, A. (2022). Content Analysis as a Method for Heterodox Economics. </a:t>
            </a:r>
            <a:r>
              <a:rPr lang="en-AU" sz="2000" i="1" dirty="0"/>
              <a:t>Journal of Economic Issues</a:t>
            </a:r>
            <a:r>
              <a:rPr lang="en-AU" sz="2000" dirty="0"/>
              <a:t>, </a:t>
            </a:r>
            <a:r>
              <a:rPr lang="en-AU" sz="2000" i="1" dirty="0"/>
              <a:t>56</a:t>
            </a:r>
            <a:r>
              <a:rPr lang="en-AU" sz="2000" dirty="0"/>
              <a:t>(1), 259–280. </a:t>
            </a:r>
            <a:r>
              <a:rPr lang="en-AU" sz="2000" dirty="0">
                <a:hlinkClick r:id="rId2"/>
              </a:rPr>
              <a:t>https://doi.org/10.1080/00213624.2022.2025730</a:t>
            </a:r>
            <a:endParaRPr lang="en-AU" sz="2000" dirty="0"/>
          </a:p>
          <a:p>
            <a:pPr>
              <a:spcAft>
                <a:spcPts val="600"/>
              </a:spcAft>
            </a:pPr>
            <a:r>
              <a:rPr lang="en-AU" sz="2000" dirty="0" err="1"/>
              <a:t>Selvi</a:t>
            </a:r>
            <a:r>
              <a:rPr lang="en-AU" sz="2000" dirty="0"/>
              <a:t>, A. F. (2019). Qualitative content analysis. In </a:t>
            </a:r>
            <a:r>
              <a:rPr lang="en-AU" sz="2000" i="1" dirty="0"/>
              <a:t>The Routledge Handbook of Research Methods in Applied Linguistics</a:t>
            </a:r>
            <a:r>
              <a:rPr lang="en-AU" sz="2000" dirty="0"/>
              <a:t>. Routledge.</a:t>
            </a:r>
          </a:p>
        </p:txBody>
      </p:sp>
    </p:spTree>
    <p:extLst>
      <p:ext uri="{BB962C8B-B14F-4D97-AF65-F5344CB8AC3E}">
        <p14:creationId xmlns:p14="http://schemas.microsoft.com/office/powerpoint/2010/main" val="162081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13" y="564316"/>
            <a:ext cx="9783763" cy="357009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/>
              <a:t>Reflect: Reading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15597C-F723-4D5F-AC6E-FC15B6582233}"/>
              </a:ext>
            </a:extLst>
          </p:cNvPr>
          <p:cNvSpPr/>
          <p:nvPr/>
        </p:nvSpPr>
        <p:spPr>
          <a:xfrm>
            <a:off x="351508" y="1692987"/>
            <a:ext cx="1148898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err="1"/>
              <a:t>Oleinik</a:t>
            </a:r>
            <a:r>
              <a:rPr lang="en-AU" sz="2400" b="1" dirty="0"/>
              <a:t> (2022) Content Analysis as a Method for Heterodox Economics</a:t>
            </a:r>
          </a:p>
          <a:p>
            <a:endParaRPr lang="en-AU" b="1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Why analyse the content of qualitative data? What can it add to economics?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In your own words, what is abductive reasoning? What does it imply about case selection?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What are the different types of content analysis and which philosophical positions underpin them?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What is the problem with how content analysis is currently applied by institutionalists?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What makes content analysis fitting for heterodox economics?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/>
              <a:t>Tell me something you took particular note of from the article. E.g. something you found interesting, curious or exciting in the article (even negatively – something that you strongly disagreed with).</a:t>
            </a:r>
          </a:p>
        </p:txBody>
      </p:sp>
    </p:spTree>
    <p:extLst>
      <p:ext uri="{BB962C8B-B14F-4D97-AF65-F5344CB8AC3E}">
        <p14:creationId xmlns:p14="http://schemas.microsoft.com/office/powerpoint/2010/main" val="6198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D5676-6981-4BC2-A13F-906D6E65AC52}"/>
              </a:ext>
            </a:extLst>
          </p:cNvPr>
          <p:cNvSpPr/>
          <p:nvPr/>
        </p:nvSpPr>
        <p:spPr>
          <a:xfrm>
            <a:off x="672880" y="1269268"/>
            <a:ext cx="108462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Address the </a:t>
            </a:r>
            <a:r>
              <a:rPr lang="en-AU" sz="2000" i="1" dirty="0"/>
              <a:t>content</a:t>
            </a:r>
            <a:r>
              <a:rPr lang="en-AU" sz="2000" dirty="0"/>
              <a:t> and/or meaning of “texts” by identifying categories, patterns &amp; themes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b="1" dirty="0"/>
              <a:t>Data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Typically written, visual or spoken (transcribed)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Primary: Interviews, focus groups, questionnaires, field notes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Secondary: Books, images, newspapers, audio files, video files, webpages, textbooks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b="1" dirty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Researcher needs a strategy or thematic framework for selecting, arranging and analysing the data, i.e.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Basic/Quantitative Content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Qualitative Content Analysis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2000" dirty="0"/>
              <a:t>Critical Discourse Analysis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3" y="483741"/>
            <a:ext cx="4890607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Conten</a:t>
            </a:r>
            <a:r>
              <a:rPr lang="en-AU" dirty="0"/>
              <a:t>t Analysis</a:t>
            </a:r>
            <a:endParaRPr lang="en-AU" sz="3200" i="0" dirty="0"/>
          </a:p>
        </p:txBody>
      </p:sp>
    </p:spTree>
    <p:extLst>
      <p:ext uri="{BB962C8B-B14F-4D97-AF65-F5344CB8AC3E}">
        <p14:creationId xmlns:p14="http://schemas.microsoft.com/office/powerpoint/2010/main" val="39004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D5676-6981-4BC2-A13F-906D6E65AC52}"/>
              </a:ext>
            </a:extLst>
          </p:cNvPr>
          <p:cNvSpPr/>
          <p:nvPr/>
        </p:nvSpPr>
        <p:spPr>
          <a:xfrm>
            <a:off x="523603" y="1221597"/>
            <a:ext cx="108462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 systematic method for empirically </a:t>
            </a:r>
            <a:r>
              <a:rPr lang="en-AU" sz="2000" i="1" dirty="0"/>
              <a:t>identifying</a:t>
            </a:r>
            <a:r>
              <a:rPr lang="en-AU" sz="2000" dirty="0"/>
              <a:t> and (statistically) </a:t>
            </a:r>
            <a:r>
              <a:rPr lang="en-AU" sz="2000" i="1" dirty="0"/>
              <a:t>analysing</a:t>
            </a:r>
            <a:r>
              <a:rPr lang="en-AU" sz="2000" dirty="0"/>
              <a:t> themes of 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b="1" dirty="0"/>
              <a:t>Epistemology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Generally realist, positivist, objectivist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AU" sz="2000" dirty="0"/>
              <a:t> positionality, context unimportant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Strong emphasis on reliability, validity and replication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Inter-coder reliability (see e.g. Campbell et al. 2013)</a:t>
            </a:r>
          </a:p>
          <a:p>
            <a:endParaRPr lang="en-AU" sz="2000" b="1" dirty="0"/>
          </a:p>
          <a:p>
            <a:r>
              <a:rPr lang="en-AU" sz="2000" b="1" dirty="0"/>
              <a:t>Research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Usually deductive: Literature/theory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AU" sz="2000" dirty="0"/>
              <a:t>preliminary codes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Quantitative: large-N, categorise words, statistically analyse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Population of all materials → relevant sample</a:t>
            </a:r>
          </a:p>
          <a:p>
            <a:endParaRPr lang="en-AU" sz="2000" dirty="0"/>
          </a:p>
          <a:p>
            <a:r>
              <a:rPr lang="en-AU" sz="2000" b="1" dirty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Sampling frame: define relevant criteria for inclusion (e.g. time, actor, theme, audience)</a:t>
            </a:r>
            <a:endParaRPr lang="en-AU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Code name: label assigned to relevant unit of data (e.g. green growth)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Dictionary: list of codes developed prior (deductive) or following coding (inductive)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3" y="483741"/>
            <a:ext cx="5744850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Basic Conten</a:t>
            </a:r>
            <a:r>
              <a:rPr lang="en-AU" dirty="0"/>
              <a:t>t Analysis</a:t>
            </a:r>
            <a:endParaRPr lang="en-AU" sz="3200" i="0" dirty="0"/>
          </a:p>
        </p:txBody>
      </p:sp>
    </p:spTree>
    <p:extLst>
      <p:ext uri="{BB962C8B-B14F-4D97-AF65-F5344CB8AC3E}">
        <p14:creationId xmlns:p14="http://schemas.microsoft.com/office/powerpoint/2010/main" val="11112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D5676-6981-4BC2-A13F-906D6E65AC52}"/>
              </a:ext>
            </a:extLst>
          </p:cNvPr>
          <p:cNvSpPr/>
          <p:nvPr/>
        </p:nvSpPr>
        <p:spPr>
          <a:xfrm>
            <a:off x="523603" y="1237185"/>
            <a:ext cx="108462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 systematic method for searching out and </a:t>
            </a:r>
            <a:r>
              <a:rPr lang="en-AU" sz="2000" i="1" dirty="0"/>
              <a:t>describing</a:t>
            </a:r>
            <a:r>
              <a:rPr lang="en-AU" sz="2000" dirty="0"/>
              <a:t> </a:t>
            </a:r>
            <a:r>
              <a:rPr lang="en-AU" sz="2000" i="1" dirty="0"/>
              <a:t>meanings</a:t>
            </a:r>
            <a:r>
              <a:rPr lang="en-AU" sz="2000" dirty="0"/>
              <a:t> within texts </a:t>
            </a:r>
            <a:br>
              <a:rPr lang="en-AU" sz="2000" dirty="0"/>
            </a:br>
            <a:endParaRPr lang="en-AU" sz="2000" b="1" dirty="0"/>
          </a:p>
          <a:p>
            <a:r>
              <a:rPr lang="en-AU" sz="2000" b="1" dirty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Not all meaning is manifest or literal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Meaning is contextual and complex </a:t>
            </a:r>
            <a:r>
              <a:rPr lang="en-A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AU" sz="2000" dirty="0"/>
              <a:t> includes latent content and contextual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Systematic analysis of texts for not only written content but </a:t>
            </a:r>
            <a:r>
              <a:rPr lang="en-AU" sz="2000" b="1" dirty="0"/>
              <a:t>core themes/ideas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Focus on description rather than theory-development</a:t>
            </a:r>
          </a:p>
          <a:p>
            <a:endParaRPr lang="en-AU" sz="2000" dirty="0"/>
          </a:p>
          <a:p>
            <a:r>
              <a:rPr lang="en-AU" sz="2000" b="1" dirty="0"/>
              <a:t>Epistemology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Can be rather post-positivist or constructionist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Deductive or inductive</a:t>
            </a:r>
          </a:p>
          <a:p>
            <a:endParaRPr lang="en-AU" sz="2000" dirty="0"/>
          </a:p>
          <a:p>
            <a:r>
              <a:rPr lang="en-AU" sz="2000" b="1" dirty="0"/>
              <a:t>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Validity, reliability and intersubjective coding reliability are emphasised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Still an effort to understand patterns and frequencies, less interpretation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Key evidence may appear only once, or rarely, in collected data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3" y="483741"/>
            <a:ext cx="5468123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Qualitative Conten</a:t>
            </a:r>
            <a:r>
              <a:rPr lang="en-AU" dirty="0"/>
              <a:t>t Analysis</a:t>
            </a:r>
            <a:endParaRPr lang="en-AU" sz="3200" i="0" dirty="0"/>
          </a:p>
        </p:txBody>
      </p:sp>
    </p:spTree>
    <p:extLst>
      <p:ext uri="{BB962C8B-B14F-4D97-AF65-F5344CB8AC3E}">
        <p14:creationId xmlns:p14="http://schemas.microsoft.com/office/powerpoint/2010/main" val="48180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3" y="483741"/>
            <a:ext cx="5468123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Qualitative Conten</a:t>
            </a:r>
            <a:r>
              <a:rPr lang="en-AU" dirty="0"/>
              <a:t>t Analysis</a:t>
            </a:r>
            <a:endParaRPr lang="en-AU" sz="3200" i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E87DB1-4E31-4B09-A751-5DB5B71F3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1617746"/>
            <a:ext cx="9620250" cy="42481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D0CC26-1277-4D56-96F2-7B8D1660AD9E}"/>
              </a:ext>
            </a:extLst>
          </p:cNvPr>
          <p:cNvSpPr/>
          <p:nvPr/>
        </p:nvSpPr>
        <p:spPr>
          <a:xfrm>
            <a:off x="5534525" y="3480385"/>
            <a:ext cx="5371599" cy="1416468"/>
          </a:xfrm>
          <a:prstGeom prst="rect">
            <a:avLst/>
          </a:prstGeom>
          <a:noFill/>
          <a:ln w="38100">
            <a:solidFill>
              <a:srgbClr val="008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81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D5676-6981-4BC2-A13F-906D6E65AC52}"/>
              </a:ext>
            </a:extLst>
          </p:cNvPr>
          <p:cNvSpPr/>
          <p:nvPr/>
        </p:nvSpPr>
        <p:spPr>
          <a:xfrm>
            <a:off x="523604" y="1049724"/>
            <a:ext cx="104852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A coding frame </a:t>
            </a:r>
            <a:r>
              <a:rPr lang="en-AU" sz="2000" dirty="0"/>
              <a:t>= a system that will transform the data into meaningful, manageable, specific and smaller units of information (aka </a:t>
            </a:r>
            <a:r>
              <a:rPr lang="en-AU" sz="2000" i="1" dirty="0"/>
              <a:t>codes</a:t>
            </a:r>
            <a:r>
              <a:rPr lang="en-AU" sz="2000" dirty="0"/>
              <a:t> or </a:t>
            </a:r>
            <a:r>
              <a:rPr lang="en-AU" sz="2000" i="1" dirty="0"/>
              <a:t>categories</a:t>
            </a:r>
            <a:r>
              <a:rPr lang="en-AU" sz="2000" dirty="0"/>
              <a:t>) </a:t>
            </a:r>
          </a:p>
          <a:p>
            <a:endParaRPr lang="en-AU" sz="2000" dirty="0"/>
          </a:p>
          <a:p>
            <a:r>
              <a:rPr lang="en-AU" sz="2000" b="1" dirty="0"/>
              <a:t>Steps to develop a coding frame</a:t>
            </a:r>
          </a:p>
          <a:p>
            <a:pPr marL="457200" indent="-457200">
              <a:buAutoNum type="arabicPeriod"/>
            </a:pPr>
            <a:r>
              <a:rPr lang="en-AU" sz="2000" dirty="0"/>
              <a:t>Generate preliminary categories/codes</a:t>
            </a:r>
          </a:p>
          <a:p>
            <a:pPr marL="914400" lvl="1" indent="-457200">
              <a:buAutoNum type="arabicPeriod"/>
            </a:pPr>
            <a:r>
              <a:rPr lang="en-AU" dirty="0"/>
              <a:t>Structuring: creating main categories </a:t>
            </a:r>
          </a:p>
          <a:p>
            <a:pPr marL="914400" lvl="1" indent="-457200">
              <a:buAutoNum type="arabicPeriod"/>
            </a:pPr>
            <a:r>
              <a:rPr lang="en-AU" dirty="0"/>
              <a:t>Generating: creating the subcategories for each main category</a:t>
            </a:r>
          </a:p>
          <a:p>
            <a:pPr marL="457200" indent="-457200">
              <a:buAutoNum type="arabicPeriod"/>
            </a:pPr>
            <a:r>
              <a:rPr lang="en-AU" dirty="0"/>
              <a:t> </a:t>
            </a:r>
            <a:r>
              <a:rPr lang="en-AU" sz="2000" dirty="0"/>
              <a:t>Define the categories &amp; sub-categories</a:t>
            </a:r>
          </a:p>
          <a:p>
            <a:pPr marL="914400" lvl="1" indent="-457200">
              <a:buAutoNum type="arabicPeriod"/>
            </a:pPr>
            <a:r>
              <a:rPr lang="en-AU" dirty="0"/>
              <a:t>Name</a:t>
            </a:r>
          </a:p>
          <a:p>
            <a:pPr marL="914400" lvl="1" indent="-457200">
              <a:buAutoNum type="arabicPeriod"/>
            </a:pPr>
            <a:r>
              <a:rPr lang="en-AU" dirty="0"/>
              <a:t>Description: what is meant by a given category and its features</a:t>
            </a:r>
          </a:p>
          <a:p>
            <a:pPr marL="914400" lvl="1" indent="-457200">
              <a:buAutoNum type="arabicPeriod"/>
            </a:pPr>
            <a:r>
              <a:rPr lang="en-AU" dirty="0"/>
              <a:t>An example: typical examples </a:t>
            </a:r>
          </a:p>
          <a:p>
            <a:pPr marL="914400" lvl="1" indent="-457200">
              <a:buAutoNum type="arabicPeriod"/>
            </a:pPr>
            <a:r>
              <a:rPr lang="en-AU" dirty="0"/>
              <a:t>Decision rules (optional – extra information about categories when there is an uncertainty among coders) </a:t>
            </a:r>
            <a:endParaRPr lang="en-AU" sz="2000" dirty="0"/>
          </a:p>
          <a:p>
            <a:pPr marL="457200" indent="-457200">
              <a:buAutoNum type="arabicPeriod"/>
            </a:pPr>
            <a:r>
              <a:rPr lang="en-AU" sz="2000" dirty="0"/>
              <a:t>Refining, expanding the categories</a:t>
            </a:r>
          </a:p>
          <a:p>
            <a:pPr marL="914400" lvl="1" indent="-457200">
              <a:buAutoNum type="arabicPeriod"/>
            </a:pPr>
            <a:r>
              <a:rPr lang="en-AU" dirty="0"/>
              <a:t>Structural segmentation: words, sentences, phrases</a:t>
            </a:r>
          </a:p>
          <a:p>
            <a:pPr marL="457200" indent="-457200">
              <a:buAutoNum type="arabicPeriod"/>
            </a:pPr>
            <a:r>
              <a:rPr lang="en-AU" sz="2000" dirty="0"/>
              <a:t>Trial coding</a:t>
            </a:r>
          </a:p>
          <a:p>
            <a:pPr marL="914400" lvl="1" indent="-457200">
              <a:buAutoNum type="arabicPeriod"/>
            </a:pPr>
            <a:r>
              <a:rPr lang="en-AU" dirty="0"/>
              <a:t>Apply categories, two rounds of coding, two coders independently, within 10-14 days</a:t>
            </a:r>
          </a:p>
          <a:p>
            <a:pPr marL="914400" lvl="1" indent="-457200">
              <a:buAutoNum type="arabicPeriod"/>
            </a:pPr>
            <a:r>
              <a:rPr lang="en-AU" dirty="0"/>
              <a:t>Identify gaps/overlaps </a:t>
            </a:r>
            <a:r>
              <a:rPr lang="en-A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AU" dirty="0"/>
              <a:t>modify &amp; finalise coding frame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3" y="483741"/>
            <a:ext cx="5468123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Qualitative Conten</a:t>
            </a:r>
            <a:r>
              <a:rPr lang="en-AU" dirty="0"/>
              <a:t>t Analysis</a:t>
            </a:r>
            <a:endParaRPr lang="en-AU" sz="3200" i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41B6C5-EFFD-40A3-A6B2-739C50C309EE}"/>
              </a:ext>
            </a:extLst>
          </p:cNvPr>
          <p:cNvSpPr txBox="1"/>
          <p:nvPr/>
        </p:nvSpPr>
        <p:spPr>
          <a:xfrm>
            <a:off x="8073189" y="2821284"/>
            <a:ext cx="359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004C93"/>
                </a:solidFill>
                <a:cs typeface="Times New Roman" panose="02020603050405020304" pitchFamily="18" charset="0"/>
              </a:rPr>
              <a:t>→ </a:t>
            </a:r>
            <a:r>
              <a:rPr lang="en-AU" i="1" dirty="0">
                <a:solidFill>
                  <a:srgbClr val="004C93"/>
                </a:solidFill>
              </a:rPr>
              <a:t>extensive, specific</a:t>
            </a:r>
          </a:p>
        </p:txBody>
      </p:sp>
    </p:spTree>
    <p:extLst>
      <p:ext uri="{BB962C8B-B14F-4D97-AF65-F5344CB8AC3E}">
        <p14:creationId xmlns:p14="http://schemas.microsoft.com/office/powerpoint/2010/main" val="41041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4D5676-6981-4BC2-A13F-906D6E65AC52}"/>
              </a:ext>
            </a:extLst>
          </p:cNvPr>
          <p:cNvSpPr/>
          <p:nvPr/>
        </p:nvSpPr>
        <p:spPr>
          <a:xfrm>
            <a:off x="523602" y="945600"/>
            <a:ext cx="1084623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Focus on symbolic communication, meaning, context &amp; relations to other social elements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E.g. power relations, ideologies, institutions, social identities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Self-reflective and critically reflexive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To understand and explain socially structured systems of power and domination </a:t>
            </a:r>
            <a:br>
              <a:rPr lang="en-AU" sz="2000" dirty="0"/>
            </a:br>
            <a:endParaRPr lang="en-AU" sz="2000" dirty="0"/>
          </a:p>
          <a:p>
            <a:r>
              <a:rPr lang="en-AU" sz="2000" b="1" dirty="0"/>
              <a:t>Epistemology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Constructionist or interpretivist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Normative and explanatory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Deductive or inductive</a:t>
            </a:r>
          </a:p>
          <a:p>
            <a:endParaRPr lang="en-AU" sz="2000" dirty="0"/>
          </a:p>
          <a:p>
            <a:r>
              <a:rPr lang="en-AU" sz="2000" b="1" dirty="0"/>
              <a:t>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Discourse: Language in use, shaped by and shaping social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Ideology: Systems of meaning that sustain relations of domination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Hegemony: Dominance maintained through consent and discourse, not just coercion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b="1" dirty="0"/>
              <a:t>Criteria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Triangulation, transparency of the process, reflexivity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3602" y="483741"/>
            <a:ext cx="6767535" cy="45710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AU" sz="3200" i="0" dirty="0"/>
              <a:t>Critical Discourse </a:t>
            </a:r>
            <a:r>
              <a:rPr lang="en-AU" dirty="0"/>
              <a:t>Analysis</a:t>
            </a:r>
            <a:endParaRPr lang="en-AU" sz="3200" i="0" dirty="0"/>
          </a:p>
        </p:txBody>
      </p:sp>
    </p:spTree>
    <p:extLst>
      <p:ext uri="{BB962C8B-B14F-4D97-AF65-F5344CB8AC3E}">
        <p14:creationId xmlns:p14="http://schemas.microsoft.com/office/powerpoint/2010/main" val="132506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2EEC3F-7628-4302-A14C-E46AB9F0EE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313" y="564316"/>
            <a:ext cx="9783763" cy="357009"/>
          </a:xfrm>
        </p:spPr>
        <p:txBody>
          <a:bodyPr>
            <a:normAutofit fontScale="92500" lnSpcReduction="20000"/>
          </a:bodyPr>
          <a:lstStyle/>
          <a:p>
            <a:r>
              <a:rPr lang="en-AU" sz="3200" dirty="0"/>
              <a:t>Class Activity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15597C-F723-4D5F-AC6E-FC15B6582233}"/>
              </a:ext>
            </a:extLst>
          </p:cNvPr>
          <p:cNvSpPr/>
          <p:nvPr/>
        </p:nvSpPr>
        <p:spPr>
          <a:xfrm>
            <a:off x="443313" y="1412696"/>
            <a:ext cx="11488984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100000"/>
            </a:pPr>
            <a:r>
              <a:rPr lang="en-AU" sz="2400" b="1" i="1" dirty="0"/>
              <a:t>“Political Guidelines for the Next European Commission 2024−2029”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endParaRPr lang="en-AU" sz="1050" dirty="0"/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2000" dirty="0"/>
              <a:t>Three groups to answer three RQs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Ecological Economists 		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Neoclassical Economists 	</a:t>
            </a:r>
            <a:endParaRPr lang="en-AU" sz="2000" i="1" dirty="0">
              <a:solidFill>
                <a:srgbClr val="004C93"/>
              </a:solidFill>
            </a:endParaRP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Feminist Economists 		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AU" sz="2000" dirty="0"/>
              <a:t>Develop codes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Themes			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Stakeholders	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Policy Instruments</a:t>
            </a:r>
          </a:p>
          <a:p>
            <a:pPr lvl="3">
              <a:buSzPct val="100000"/>
            </a:pPr>
            <a:r>
              <a:rPr lang="en-AU" sz="2000" dirty="0"/>
              <a:t>	</a:t>
            </a:r>
          </a:p>
          <a:p>
            <a:pPr marL="914400" lvl="1" indent="-457200">
              <a:buSzPct val="100000"/>
              <a:buFont typeface="+mj-lt"/>
              <a:buAutoNum type="arabicPeriod"/>
            </a:pPr>
            <a:r>
              <a:rPr lang="en-AU" sz="2000" dirty="0"/>
              <a:t>Analyse patterns &amp; discursive strategies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How often do your codes occur and with relation to what?</a:t>
            </a:r>
          </a:p>
          <a:p>
            <a:pPr marL="1714500" lvl="3" indent="-342900">
              <a:buSzPct val="10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Are there clear interconnections, contradictions, hierarchies?</a:t>
            </a:r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AU" sz="2000" dirty="0"/>
              <a:t>Discuss &amp; reflect</a:t>
            </a:r>
          </a:p>
          <a:p>
            <a:pPr marL="1828800" lvl="3" indent="-4572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000000"/>
                </a:solidFill>
              </a:rPr>
              <a:t>How are power and legitimacy constructed?</a:t>
            </a:r>
            <a:endParaRPr lang="en-AU" sz="2000" dirty="0"/>
          </a:p>
          <a:p>
            <a:pPr marL="914400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endParaRPr lang="en-AU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6781A-B028-4B51-95C9-DCEE1D8BF18E}"/>
              </a:ext>
            </a:extLst>
          </p:cNvPr>
          <p:cNvSpPr txBox="1"/>
          <p:nvPr/>
        </p:nvSpPr>
        <p:spPr>
          <a:xfrm>
            <a:off x="6282980" y="2422315"/>
            <a:ext cx="5649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004C93"/>
                </a:solidFill>
              </a:rPr>
              <a:t>How are </a:t>
            </a:r>
            <a:r>
              <a:rPr lang="en-AU" b="1" i="1" dirty="0">
                <a:solidFill>
                  <a:srgbClr val="004C93"/>
                </a:solidFill>
              </a:rPr>
              <a:t>sustainability</a:t>
            </a:r>
            <a:r>
              <a:rPr lang="en-AU" i="1" dirty="0">
                <a:solidFill>
                  <a:srgbClr val="004C93"/>
                </a:solidFill>
              </a:rPr>
              <a:t> objectives prioritised?</a:t>
            </a:r>
          </a:p>
          <a:p>
            <a:r>
              <a:rPr lang="en-AU" i="1" dirty="0">
                <a:solidFill>
                  <a:srgbClr val="004C93"/>
                </a:solidFill>
              </a:rPr>
              <a:t>How is </a:t>
            </a:r>
            <a:r>
              <a:rPr lang="en-AU" b="1" i="1" dirty="0">
                <a:solidFill>
                  <a:srgbClr val="004C93"/>
                </a:solidFill>
              </a:rPr>
              <a:t>economic growth </a:t>
            </a:r>
            <a:r>
              <a:rPr lang="en-AU" i="1" dirty="0">
                <a:solidFill>
                  <a:srgbClr val="004C93"/>
                </a:solidFill>
              </a:rPr>
              <a:t>framed?</a:t>
            </a:r>
          </a:p>
          <a:p>
            <a:r>
              <a:rPr lang="en-AU" i="1" dirty="0">
                <a:solidFill>
                  <a:srgbClr val="004C93"/>
                </a:solidFill>
              </a:rPr>
              <a:t>How are issues of </a:t>
            </a:r>
            <a:r>
              <a:rPr lang="en-AU" b="1" i="1" dirty="0">
                <a:solidFill>
                  <a:srgbClr val="004C93"/>
                </a:solidFill>
              </a:rPr>
              <a:t>social justice </a:t>
            </a:r>
            <a:r>
              <a:rPr lang="en-AU" i="1" dirty="0">
                <a:solidFill>
                  <a:srgbClr val="004C93"/>
                </a:solidFill>
              </a:rPr>
              <a:t>addressed?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7A735C-4387-4F77-9E63-FB3600F2676E}"/>
              </a:ext>
            </a:extLst>
          </p:cNvPr>
          <p:cNvSpPr txBox="1"/>
          <p:nvPr/>
        </p:nvSpPr>
        <p:spPr>
          <a:xfrm>
            <a:off x="6282980" y="3663654"/>
            <a:ext cx="6422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>
                <a:solidFill>
                  <a:srgbClr val="004C93"/>
                </a:solidFill>
              </a:rPr>
              <a:t>Nature, climate, growth, efficiency, gender, Global S</a:t>
            </a:r>
          </a:p>
          <a:p>
            <a:r>
              <a:rPr lang="en-AU" i="1" dirty="0">
                <a:solidFill>
                  <a:srgbClr val="004C93"/>
                </a:solidFill>
              </a:rPr>
              <a:t>Government, industry, NGOs, citizens</a:t>
            </a:r>
          </a:p>
          <a:p>
            <a:r>
              <a:rPr lang="en-AU" i="1" dirty="0">
                <a:solidFill>
                  <a:srgbClr val="004C93"/>
                </a:solidFill>
              </a:rPr>
              <a:t>Taxes, subsidies, market mechanisms, redistribution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1CC4D-BEC8-4ABF-8526-8BC1AE5B802E}"/>
              </a:ext>
            </a:extLst>
          </p:cNvPr>
          <p:cNvSpPr/>
          <p:nvPr/>
        </p:nvSpPr>
        <p:spPr>
          <a:xfrm>
            <a:off x="690113" y="4775665"/>
            <a:ext cx="8488393" cy="1852050"/>
          </a:xfrm>
          <a:prstGeom prst="rect">
            <a:avLst/>
          </a:prstGeom>
          <a:noFill/>
          <a:ln w="38100">
            <a:solidFill>
              <a:srgbClr val="0083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5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 animBg="1"/>
    </p:bldLst>
  </p:timing>
</p:sld>
</file>

<file path=ppt/theme/theme1.xml><?xml version="1.0" encoding="utf-8"?>
<a:theme xmlns:a="http://schemas.openxmlformats.org/drawingml/2006/main" name="Allgemeine Folien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001D1036-8C35-4B4A-BF8F-3409DA0C2135}"/>
    </a:ext>
  </a:extLst>
</a:theme>
</file>

<file path=ppt/theme/theme2.xml><?xml version="1.0" encoding="utf-8"?>
<a:theme xmlns:a="http://schemas.openxmlformats.org/drawingml/2006/main" name="Inhaltsfolien (Schlicht)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DF5886AA-A43E-B246-BD49-51AE21586EFF}"/>
    </a:ext>
  </a:extLst>
</a:theme>
</file>

<file path=ppt/theme/theme3.xml><?xml version="1.0" encoding="utf-8"?>
<a:theme xmlns:a="http://schemas.openxmlformats.org/drawingml/2006/main" name="Inhaltsfolien (Schmuck)">
  <a:themeElements>
    <a:clrScheme name="UNIVERSITÄT DUISBURG ESSEN">
      <a:dk1>
        <a:srgbClr val="000000"/>
      </a:dk1>
      <a:lt1>
        <a:srgbClr val="FFFFFF"/>
      </a:lt1>
      <a:dk2>
        <a:srgbClr val="004C93"/>
      </a:dk2>
      <a:lt2>
        <a:srgbClr val="EFE4BF"/>
      </a:lt2>
      <a:accent1>
        <a:srgbClr val="EC7206"/>
      </a:accent1>
      <a:accent2>
        <a:srgbClr val="61A27C"/>
      </a:accent2>
      <a:accent3>
        <a:srgbClr val="B8103B"/>
      </a:accent3>
      <a:accent4>
        <a:srgbClr val="FECA00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DE-20-0003 PPT ÜBERARBEITUNG RZ" id="{A3077141-3387-AE4A-B558-E37B166E368A}" vid="{92C61122-91CB-9C49-B978-D45E0BE0A61C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1657</Words>
  <Application>Microsoft Office PowerPoint</Application>
  <PresentationFormat>Widescreen</PresentationFormat>
  <Paragraphs>186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Allgemeine Folien</vt:lpstr>
      <vt:lpstr>Inhaltsfolien (Schlicht)</vt:lpstr>
      <vt:lpstr>Inhaltsfolien (Schmuck)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Jess Palka</cp:lastModifiedBy>
  <cp:revision>264</cp:revision>
  <dcterms:created xsi:type="dcterms:W3CDTF">2020-12-09T14:30:18Z</dcterms:created>
  <dcterms:modified xsi:type="dcterms:W3CDTF">2025-06-16T07:35:51Z</dcterms:modified>
</cp:coreProperties>
</file>